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2D664B-ED6D-E16F-6CE6-66FCBF42A0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871AF95-0A08-6916-9C9F-F8D816020B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2E7ED2C-7FFE-20DF-1CD5-EF8D2CF6B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BBFF52-E6B7-451C-84FD-88BF755B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934296-2915-00E0-4888-D23BC6A22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14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FA0763-3BA5-6BA7-30CE-485FC7B42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26E3627-6F01-2868-64BE-626FCD318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4A88EA3-E774-843B-FFBC-6E3F7497E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C1092BE-1DDB-E63A-4B90-67AB606A7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5DCF93-3FA0-308D-1FDD-DAF02B328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580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F87ED0AF-7489-1034-D9EE-95683B1914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091D512-0EA6-D3C5-5D46-8EB962649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99CA55B-DAB2-5477-7F51-D0B60324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7149D2-A3A3-1DE2-3236-4E4944F40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C0689F6-5515-8F6E-1091-9FAD7C9A3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642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0BE337-0DA5-E1FD-3F6B-FF728BF44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60B346-B3D2-7525-1E72-ECFCF3760B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49740F-C80D-F4F0-F176-E30EF0407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3A9922-384D-A47A-B97E-F5B85C7FC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A6F669E-216E-350F-D080-7CC0F20A3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9291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70241D-76B5-C13C-E8AA-FC6563ADB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15723EF-6D0F-6707-D288-DA958A309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A84C7F-2BA1-FAB6-AF25-6BEDFD7C4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233F9AC-10A6-A6B7-9AE3-55D4719C9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BBA7585-D67C-EC55-95F8-6C7B9CAA7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619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E5E7CF-5022-BBAC-0D93-96C626E1E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D67D8E5-CD50-E79E-44F9-7956889C74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8F12CED-5CB5-B62D-0E33-8C634F755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2AFFC47-B4F5-9B60-0FDB-2C6F9FEB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432AC8-A05E-838B-0C44-47B3B197A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82E048A-DDCB-4A35-8115-3110DBD78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5900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3959D0-6837-F617-EA9E-E074C324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F088EEF-07D3-40B2-7F48-E418F34953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518155-0C8C-D3A3-1224-CEECF48AD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F1D9F6A-D7C4-0B58-FF18-B86A377EE9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C561107-E859-A26B-7001-0C7039E1DF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67C013-5A68-BB4D-A925-0579D2E12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D4ADABC-52E9-3103-A626-A2AA6E24A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D7CA606-9284-0756-5580-D18575009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907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70754A-1BB7-1094-CA9B-692399145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847281-F065-6FAD-9CB7-CDF617066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4CF6B894-B49C-07B3-932C-C78C975F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BD4F0D9-60EE-D555-9972-168F9755E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67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BCE9F5F-D59F-2B85-2E50-2282E3BCC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4A4A817A-F9A0-FE0D-3135-0871EAC3D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E77D31D-FAB5-B197-57AD-72BB504EE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939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01735D-1B43-7100-23E5-3FED6D4D0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6685008-D27A-7F29-DB6A-5EBAAD1A81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116DB76-E4D9-7AC9-3E6B-6FDC274BE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BC3877B-08BF-36FE-3B03-0A61B7B28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897AE1F-5ADC-2965-97B2-50218CCE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630F04E-BBA8-9EA0-787D-BA6D01B1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566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F594A5-7059-6B74-D723-F49537849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4E4341DD-447D-50FC-91BB-DDE20E7DAE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6D73017-D5A8-33D4-498E-A4D9C4AAB9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A5A8412-A05B-9D9F-3E95-C029EB19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F3DF30B-127F-E307-76FF-4ECC5BBAA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22336FE-E724-07A6-836A-8C137AF8C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904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1DA2CED-286F-04C6-BBD7-CE16778FE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5DCE404-0319-2B9D-762E-A7E04B3DB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DE7D1C1-9A1C-D5AF-BED5-798E227029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684DAA-B59F-4EAA-ADEB-850430B8EF3D}" type="datetimeFigureOut">
              <a:rPr lang="cs-CZ" smtClean="0"/>
              <a:t>09.03.2025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08BD15-F5BA-6DC3-E835-CB8315F131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B8FD63-FBDC-40E2-99CE-27A39449C4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B52D5A-D3B7-4250-A385-1A29618A7E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418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7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9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1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3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15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17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Freeform: Shape 19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B86678F-CCDF-11D7-9425-C3C9511653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anchor="ctr">
            <a:normAutofit/>
          </a:bodyPr>
          <a:lstStyle/>
          <a:p>
            <a:r>
              <a:rPr lang="cs-CZ" sz="4800">
                <a:solidFill>
                  <a:srgbClr val="FFFFFF"/>
                </a:solidFill>
              </a:rPr>
              <a:t>KRYPTOGRAFIE, KRYPTOANALÝZA A STEGANOGRAFIE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0A9B25DE-EE7F-8082-7FF1-CBCAEFBDB0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943" y="5171093"/>
            <a:ext cx="9078628" cy="860620"/>
          </a:xfrm>
        </p:spPr>
        <p:txBody>
          <a:bodyPr anchor="ctr"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Lukáš Vacula 4TA</a:t>
            </a:r>
          </a:p>
        </p:txBody>
      </p:sp>
    </p:spTree>
    <p:extLst>
      <p:ext uri="{BB962C8B-B14F-4D97-AF65-F5344CB8AC3E}">
        <p14:creationId xmlns:p14="http://schemas.microsoft.com/office/powerpoint/2010/main" val="2795978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6A50BAD-B97B-E8B8-80BC-730D71F70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 dirty="0">
                <a:solidFill>
                  <a:srgbClr val="FFFFFF"/>
                </a:solidFill>
              </a:rPr>
              <a:t>Co je kryptografie?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9E130F-F23A-2772-2AE3-2B1A8B889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cs-CZ" dirty="0"/>
              <a:t>Věda o šifrování a ochraně dat</a:t>
            </a:r>
          </a:p>
          <a:p>
            <a:r>
              <a:rPr lang="cs-CZ" dirty="0"/>
              <a:t>Cíl:</a:t>
            </a:r>
          </a:p>
          <a:p>
            <a:pPr lvl="1"/>
            <a:r>
              <a:rPr lang="cs-CZ" sz="2800" dirty="0"/>
              <a:t>zajistit důvěrnost, integritu a autentizaci</a:t>
            </a:r>
          </a:p>
          <a:p>
            <a:r>
              <a:rPr lang="cs-CZ" dirty="0"/>
              <a:t>Použití:</a:t>
            </a:r>
          </a:p>
          <a:p>
            <a:pPr lvl="1"/>
            <a:r>
              <a:rPr lang="cs-CZ" sz="2800" dirty="0"/>
              <a:t>bankovnictví, internetová komunikace a ukládání hesel</a:t>
            </a:r>
          </a:p>
        </p:txBody>
      </p:sp>
    </p:spTree>
    <p:extLst>
      <p:ext uri="{BB962C8B-B14F-4D97-AF65-F5344CB8AC3E}">
        <p14:creationId xmlns:p14="http://schemas.microsoft.com/office/powerpoint/2010/main" val="2784393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BBE6218-1F16-076F-F933-4E368EAEE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Co je kryptoanalýza?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F48146-35DD-4619-6C90-5C7022711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cs-CZ" dirty="0"/>
              <a:t>Metody prolomení šifer a odhalení skrytých informací</a:t>
            </a:r>
          </a:p>
          <a:p>
            <a:r>
              <a:rPr lang="cs-CZ" dirty="0"/>
              <a:t>Techniky:</a:t>
            </a:r>
          </a:p>
          <a:p>
            <a:pPr lvl="1"/>
            <a:r>
              <a:rPr lang="cs-CZ" sz="2800" dirty="0"/>
              <a:t>Hrubá síla, frekvenční analýza, útok na základě známého textu</a:t>
            </a:r>
          </a:p>
        </p:txBody>
      </p:sp>
    </p:spTree>
    <p:extLst>
      <p:ext uri="{BB962C8B-B14F-4D97-AF65-F5344CB8AC3E}">
        <p14:creationId xmlns:p14="http://schemas.microsoft.com/office/powerpoint/2010/main" val="878181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0F7261D-8E1D-B4A2-CB91-B466755CB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Co je steganografie?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41B8A3-439C-0FA5-68EC-817E558D7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cs-CZ" dirty="0"/>
              <a:t>Skrytí zprávy v jiné informaci (např. v obrazech, zvuku)</a:t>
            </a:r>
          </a:p>
          <a:p>
            <a:r>
              <a:rPr lang="cs-CZ" dirty="0"/>
              <a:t>Na rozdíl od šifrování se zaměřuje na ukrytí obsahu</a:t>
            </a:r>
          </a:p>
          <a:p>
            <a:r>
              <a:rPr lang="cs-CZ" dirty="0"/>
              <a:t>Příklady: </a:t>
            </a:r>
          </a:p>
          <a:p>
            <a:pPr lvl="1"/>
            <a:r>
              <a:rPr lang="cs-CZ" sz="2800" dirty="0"/>
              <a:t>text ve změněných bitech obrázku (LSB), neviditelný inkoust.</a:t>
            </a:r>
          </a:p>
        </p:txBody>
      </p:sp>
    </p:spTree>
    <p:extLst>
      <p:ext uri="{BB962C8B-B14F-4D97-AF65-F5344CB8AC3E}">
        <p14:creationId xmlns:p14="http://schemas.microsoft.com/office/powerpoint/2010/main" val="3196163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CDDD761-49C4-D9D8-EA5C-6E46054F23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Symetrické a Asymetrické šifry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B48BC0-1833-0D58-D515-449455DA2E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10191751" cy="3683358"/>
          </a:xfrm>
        </p:spPr>
        <p:txBody>
          <a:bodyPr anchor="ctr">
            <a:normAutofit/>
          </a:bodyPr>
          <a:lstStyle/>
          <a:p>
            <a:r>
              <a:rPr lang="cs-CZ" sz="2000" dirty="0"/>
              <a:t>Symetrické:</a:t>
            </a:r>
          </a:p>
          <a:p>
            <a:pPr lvl="1"/>
            <a:r>
              <a:rPr lang="cs-CZ" sz="2000" dirty="0"/>
              <a:t>Používají stejný klíč pro šifrování i dešifrování</a:t>
            </a:r>
          </a:p>
          <a:p>
            <a:pPr lvl="1"/>
            <a:r>
              <a:rPr lang="cs-CZ" sz="2000" dirty="0"/>
              <a:t>Příklady:</a:t>
            </a:r>
          </a:p>
          <a:p>
            <a:pPr lvl="2"/>
            <a:r>
              <a:rPr lang="cs-CZ" dirty="0"/>
              <a:t>AES (</a:t>
            </a:r>
            <a:r>
              <a:rPr lang="cs-CZ" dirty="0" err="1"/>
              <a:t>Advanced</a:t>
            </a:r>
            <a:r>
              <a:rPr lang="cs-CZ" dirty="0"/>
              <a:t> </a:t>
            </a:r>
            <a:r>
              <a:rPr lang="cs-CZ" dirty="0" err="1"/>
              <a:t>Encryption</a:t>
            </a:r>
            <a:r>
              <a:rPr lang="cs-CZ" dirty="0"/>
              <a:t> Standard), DES (Data </a:t>
            </a:r>
            <a:r>
              <a:rPr lang="cs-CZ" dirty="0" err="1"/>
              <a:t>Encryption</a:t>
            </a:r>
            <a:r>
              <a:rPr lang="cs-CZ" dirty="0"/>
              <a:t> Standard)</a:t>
            </a:r>
          </a:p>
          <a:p>
            <a:r>
              <a:rPr lang="cs-CZ" sz="2000" dirty="0"/>
              <a:t>Asymetrické:</a:t>
            </a:r>
          </a:p>
          <a:p>
            <a:pPr lvl="1"/>
            <a:r>
              <a:rPr lang="cs-CZ" sz="2000" dirty="0"/>
              <a:t>Používají dvojici klíčů:</a:t>
            </a:r>
          </a:p>
          <a:p>
            <a:pPr lvl="2"/>
            <a:r>
              <a:rPr lang="cs-CZ" dirty="0"/>
              <a:t>veřejný klíč (šifrování) </a:t>
            </a:r>
          </a:p>
          <a:p>
            <a:pPr lvl="2"/>
            <a:r>
              <a:rPr lang="cs-CZ" dirty="0"/>
              <a:t>soukromý klíč (dešifrování)</a:t>
            </a:r>
          </a:p>
          <a:p>
            <a:pPr lvl="1"/>
            <a:r>
              <a:rPr lang="cs-CZ" sz="2000" dirty="0"/>
              <a:t>Příklady:</a:t>
            </a:r>
          </a:p>
          <a:p>
            <a:pPr lvl="2"/>
            <a:r>
              <a:rPr lang="cs-CZ" dirty="0"/>
              <a:t>RSA, ECC (</a:t>
            </a:r>
            <a:r>
              <a:rPr lang="cs-CZ" dirty="0" err="1"/>
              <a:t>Elliptic</a:t>
            </a:r>
            <a:r>
              <a:rPr lang="cs-CZ" dirty="0"/>
              <a:t> </a:t>
            </a:r>
            <a:r>
              <a:rPr lang="cs-CZ" dirty="0" err="1"/>
              <a:t>Curve</a:t>
            </a:r>
            <a:r>
              <a:rPr lang="cs-CZ" dirty="0"/>
              <a:t> </a:t>
            </a:r>
            <a:r>
              <a:rPr lang="cs-CZ" dirty="0" err="1"/>
              <a:t>Cryptography</a:t>
            </a:r>
            <a:r>
              <a:rPr lang="cs-CZ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52124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3519ABE-AC23-0366-5E5F-2AAC5A41B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Hashovací funkce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E8E3613-BD0C-2DED-5728-51859DF22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cs-CZ" sz="2400" dirty="0"/>
              <a:t>Jednosměrná matematická funkce převádějící data na pevnou délku řetězce</a:t>
            </a:r>
          </a:p>
          <a:p>
            <a:r>
              <a:rPr lang="cs-CZ" sz="2400" dirty="0"/>
              <a:t>Nelze ji „rozšifrovat“ zpět na původní data</a:t>
            </a:r>
          </a:p>
          <a:p>
            <a:r>
              <a:rPr lang="cs-CZ" sz="2400" dirty="0"/>
              <a:t>Používá se k ukládání hesel, digitálním podpisům, kontrolám integrity</a:t>
            </a:r>
          </a:p>
          <a:p>
            <a:r>
              <a:rPr lang="cs-CZ" sz="2400" dirty="0"/>
              <a:t>Příklady:</a:t>
            </a:r>
          </a:p>
          <a:p>
            <a:pPr lvl="1"/>
            <a:r>
              <a:rPr lang="cs-CZ" dirty="0"/>
              <a:t>MD5 – dnes považována za nebezpečnou kvůli kolizím</a:t>
            </a:r>
          </a:p>
          <a:p>
            <a:pPr lvl="1"/>
            <a:r>
              <a:rPr lang="cs-CZ" dirty="0"/>
              <a:t>SHA-256 – bezpečnější, používá se v kryptoměnách</a:t>
            </a:r>
          </a:p>
          <a:p>
            <a:pPr lvl="1"/>
            <a:r>
              <a:rPr lang="cs-CZ" dirty="0" err="1"/>
              <a:t>bcrypt</a:t>
            </a:r>
            <a:r>
              <a:rPr lang="cs-CZ" dirty="0"/>
              <a:t> – speciálně navržená pro ukládání hesel</a:t>
            </a:r>
          </a:p>
        </p:txBody>
      </p:sp>
    </p:spTree>
    <p:extLst>
      <p:ext uri="{BB962C8B-B14F-4D97-AF65-F5344CB8AC3E}">
        <p14:creationId xmlns:p14="http://schemas.microsoft.com/office/powerpoint/2010/main" val="3419732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6C7A0A3-A6FF-73F5-74EA-C34275EF3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Substituční a Transpoziční šifry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3DDC610-B40F-181B-BA07-CEA65F90E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cs-CZ" sz="2400" dirty="0"/>
              <a:t>Substituční:</a:t>
            </a:r>
          </a:p>
          <a:p>
            <a:pPr lvl="1"/>
            <a:r>
              <a:rPr lang="cs-CZ" dirty="0"/>
              <a:t>Každý znak je nahrazen jiným podle pevného pravidla</a:t>
            </a:r>
          </a:p>
          <a:p>
            <a:pPr lvl="1"/>
            <a:r>
              <a:rPr lang="cs-CZ" dirty="0"/>
              <a:t>Příklad:</a:t>
            </a:r>
          </a:p>
          <a:p>
            <a:pPr lvl="2"/>
            <a:r>
              <a:rPr lang="cs-CZ" sz="2400" dirty="0"/>
              <a:t>Caesarova šifra - posun písmen o několik míst</a:t>
            </a:r>
          </a:p>
          <a:p>
            <a:r>
              <a:rPr lang="cs-CZ" sz="2400" dirty="0"/>
              <a:t>Transpoziční:</a:t>
            </a:r>
          </a:p>
          <a:p>
            <a:pPr lvl="1"/>
            <a:r>
              <a:rPr lang="cs-CZ" dirty="0"/>
              <a:t>Znaky zůstávají stejné, ale změní se jejich pořadí</a:t>
            </a:r>
          </a:p>
          <a:p>
            <a:pPr lvl="1"/>
            <a:r>
              <a:rPr lang="cs-CZ" dirty="0"/>
              <a:t>Příklad:</a:t>
            </a:r>
          </a:p>
          <a:p>
            <a:pPr lvl="2"/>
            <a:r>
              <a:rPr lang="cs-CZ" sz="2400" dirty="0" err="1"/>
              <a:t>Rail</a:t>
            </a:r>
            <a:r>
              <a:rPr lang="cs-CZ" sz="2400" dirty="0"/>
              <a:t> Fence šifra – text je zapsán do mřížky a poté čten po řádcích</a:t>
            </a:r>
          </a:p>
        </p:txBody>
      </p:sp>
    </p:spTree>
    <p:extLst>
      <p:ext uri="{BB962C8B-B14F-4D97-AF65-F5344CB8AC3E}">
        <p14:creationId xmlns:p14="http://schemas.microsoft.com/office/powerpoint/2010/main" val="14897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74AB53D-00AC-CF0B-6D68-0DE244F42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cs-CZ" sz="4000">
                <a:solidFill>
                  <a:srgbClr val="FFFFFF"/>
                </a:solidFill>
              </a:rPr>
              <a:t>Digitální podpis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830CB7-24E1-63AB-3414-CEEC8A9400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10353676" cy="3683358"/>
          </a:xfrm>
        </p:spPr>
        <p:txBody>
          <a:bodyPr anchor="ctr">
            <a:normAutofit/>
          </a:bodyPr>
          <a:lstStyle/>
          <a:p>
            <a:r>
              <a:rPr lang="cs-CZ" sz="2400" dirty="0"/>
              <a:t>Elektronická verze ručního podpisu, která zajišťuje autenticitu a integritu zprávy</a:t>
            </a:r>
          </a:p>
          <a:p>
            <a:r>
              <a:rPr lang="cs-CZ" sz="2400" dirty="0"/>
              <a:t> Jak funguje digitální podpis?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Odesílatel vytvoří </a:t>
            </a:r>
            <a:r>
              <a:rPr lang="cs-CZ" dirty="0" err="1"/>
              <a:t>hash</a:t>
            </a:r>
            <a:r>
              <a:rPr lang="cs-CZ" dirty="0"/>
              <a:t> zprávy.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 err="1"/>
              <a:t>Hash</a:t>
            </a:r>
            <a:r>
              <a:rPr lang="cs-CZ" dirty="0"/>
              <a:t> zašifruje svým soukromým klíčem → digitální podpis.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Příjemce dešifruje podpis veřejným klíčem odesílatele a porovná </a:t>
            </a:r>
            <a:r>
              <a:rPr lang="cs-CZ" dirty="0" err="1"/>
              <a:t>hash</a:t>
            </a:r>
            <a:endParaRPr lang="cs-CZ" dirty="0"/>
          </a:p>
          <a:p>
            <a:pPr marL="914400" lvl="1" indent="-457200">
              <a:buFont typeface="+mj-lt"/>
              <a:buAutoNum type="arabicPeriod"/>
            </a:pPr>
            <a:r>
              <a:rPr lang="cs-CZ" dirty="0"/>
              <a:t>Pokud se shoduje, zpráva je ověřená.</a:t>
            </a:r>
          </a:p>
        </p:txBody>
      </p:sp>
    </p:spTree>
    <p:extLst>
      <p:ext uri="{BB962C8B-B14F-4D97-AF65-F5344CB8AC3E}">
        <p14:creationId xmlns:p14="http://schemas.microsoft.com/office/powerpoint/2010/main" val="3578952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AA175C3-7A27-B640-CAAF-57DDC0AB8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Zdorje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F6EEAF-5994-3D61-9722-0AD2E5169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ChatGPT</a:t>
            </a:r>
          </a:p>
        </p:txBody>
      </p:sp>
    </p:spTree>
    <p:extLst>
      <p:ext uri="{BB962C8B-B14F-4D97-AF65-F5344CB8AC3E}">
        <p14:creationId xmlns:p14="http://schemas.microsoft.com/office/powerpoint/2010/main" val="238460756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A0538015894D74CAC2D0BFF11C51C60" ma:contentTypeVersion="5" ma:contentTypeDescription="Vytvoří nový dokument" ma:contentTypeScope="" ma:versionID="2b5f1f3f0169a66e5e02363df2578668">
  <xsd:schema xmlns:xsd="http://www.w3.org/2001/XMLSchema" xmlns:xs="http://www.w3.org/2001/XMLSchema" xmlns:p="http://schemas.microsoft.com/office/2006/metadata/properties" xmlns:ns2="6bb66725-957e-4f3f-b3f8-9dda4fa8314b" targetNamespace="http://schemas.microsoft.com/office/2006/metadata/properties" ma:root="true" ma:fieldsID="e2e8db19de330f203ab41d94e9c02019" ns2:_="">
    <xsd:import namespace="6bb66725-957e-4f3f-b3f8-9dda4fa8314b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66725-957e-4f3f-b3f8-9dda4fa8314b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6bb66725-957e-4f3f-b3f8-9dda4fa8314b" xsi:nil="true"/>
  </documentManagement>
</p:properties>
</file>

<file path=customXml/itemProps1.xml><?xml version="1.0" encoding="utf-8"?>
<ds:datastoreItem xmlns:ds="http://schemas.openxmlformats.org/officeDocument/2006/customXml" ds:itemID="{223D184B-CE14-43F0-805E-CD378D5A60E9}"/>
</file>

<file path=customXml/itemProps2.xml><?xml version="1.0" encoding="utf-8"?>
<ds:datastoreItem xmlns:ds="http://schemas.openxmlformats.org/officeDocument/2006/customXml" ds:itemID="{7372B7A5-DDD9-4348-8426-37556BDC8A6C}"/>
</file>

<file path=customXml/itemProps3.xml><?xml version="1.0" encoding="utf-8"?>
<ds:datastoreItem xmlns:ds="http://schemas.openxmlformats.org/officeDocument/2006/customXml" ds:itemID="{E93ADE1E-E842-46EA-87F5-B0BACCE12967}"/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310</Words>
  <Application>Microsoft Office PowerPoint</Application>
  <PresentationFormat>Širokoúhlá obrazovka</PresentationFormat>
  <Paragraphs>54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Motiv Office</vt:lpstr>
      <vt:lpstr>KRYPTOGRAFIE, KRYPTOANALÝZA A STEGANOGRAFIE</vt:lpstr>
      <vt:lpstr>Co je kryptografie?</vt:lpstr>
      <vt:lpstr>Co je kryptoanalýza?</vt:lpstr>
      <vt:lpstr>Co je steganografie?</vt:lpstr>
      <vt:lpstr>Symetrické a Asymetrické šifry</vt:lpstr>
      <vt:lpstr>Hashovací funkce</vt:lpstr>
      <vt:lpstr>Substituční a Transpoziční šifry</vt:lpstr>
      <vt:lpstr>Digitální podpis</vt:lpstr>
      <vt:lpstr>Zdorje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Vacula Lukáš (4TA)</dc:creator>
  <cp:lastModifiedBy>Vacula Lukáš (4TA)</cp:lastModifiedBy>
  <cp:revision>1</cp:revision>
  <dcterms:created xsi:type="dcterms:W3CDTF">2025-03-09T07:28:11Z</dcterms:created>
  <dcterms:modified xsi:type="dcterms:W3CDTF">2025-03-09T08:05:42Z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0x0101001A0538015894D74CAC2D0BFF11C51C60</vt:lpwstr>
  </property>
</Properties>
</file>